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5" r:id="rId2"/>
    <p:sldId id="291" r:id="rId3"/>
    <p:sldId id="276" r:id="rId4"/>
    <p:sldId id="289" r:id="rId5"/>
    <p:sldId id="257" r:id="rId6"/>
    <p:sldId id="258" r:id="rId7"/>
    <p:sldId id="259" r:id="rId8"/>
    <p:sldId id="260" r:id="rId9"/>
    <p:sldId id="261" r:id="rId10"/>
    <p:sldId id="267" r:id="rId11"/>
    <p:sldId id="266" r:id="rId12"/>
    <p:sldId id="290" r:id="rId13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2A64"/>
    <a:srgbClr val="004C6C"/>
    <a:srgbClr val="00A9B7"/>
    <a:srgbClr val="CE122D"/>
    <a:srgbClr val="CFC600"/>
    <a:srgbClr val="00795F"/>
    <a:srgbClr val="B60057"/>
    <a:srgbClr val="837EBA"/>
    <a:srgbClr val="E94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01847-2EF3-462D-815C-BACC03593A70}" v="225" dt="2021-03-26T12:56:38.546"/>
    <p1510:client id="{95634BB8-8F87-043A-ED11-6EB5734C4AA6}" v="3" dt="2021-11-05T09:13:31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0" autoAdjust="0"/>
    <p:restoredTop sz="94670"/>
  </p:normalViewPr>
  <p:slideViewPr>
    <p:cSldViewPr snapToGrid="0">
      <p:cViewPr varScale="1">
        <p:scale>
          <a:sx n="104" d="100"/>
          <a:sy n="104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11E3C-61CE-422C-8FFC-AF524EF222A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BE9F48-D336-4514-9010-130148E4B916}">
      <dgm:prSet phldrT="[Text]" custT="1"/>
      <dgm:spPr>
        <a:solidFill>
          <a:srgbClr val="442A64"/>
        </a:solidFill>
        <a:ln>
          <a:solidFill>
            <a:srgbClr val="442A64"/>
          </a:solidFill>
        </a:ln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Application</a:t>
          </a:r>
        </a:p>
      </dgm:t>
    </dgm:pt>
    <dgm:pt modelId="{C8086B6F-6C75-4D74-A394-C383745D98EC}" type="parTrans" cxnId="{48613B65-0CF4-4F3E-B052-B121E647542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6DD68C-C980-4C40-8896-D2D7E06E43F8}" type="sibTrans" cxnId="{48613B65-0CF4-4F3E-B052-B121E647542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4D3127-C5E7-4278-B85A-2610E8507610}">
      <dgm:prSet phldrT="[Text]"/>
      <dgm:spPr>
        <a:ln>
          <a:solidFill>
            <a:srgbClr val="442A64"/>
          </a:solidFill>
        </a:ln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Direct Entry</a:t>
          </a:r>
        </a:p>
      </dgm:t>
    </dgm:pt>
    <dgm:pt modelId="{1921B69F-4E78-43B4-9BC6-E506BFA7F8F4}" type="parTrans" cxnId="{CE8C885C-9985-461C-B31C-3BE8EDE952F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873459-FC20-4CF2-A269-3214B749B800}" type="sibTrans" cxnId="{CE8C885C-9985-461C-B31C-3BE8EDE952F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89C2F9-3D54-48BB-AC04-358A7AD8FC55}">
      <dgm:prSet phldrT="[Text]" custT="1"/>
      <dgm:spPr>
        <a:solidFill>
          <a:srgbClr val="442A64"/>
        </a:solidFill>
        <a:ln>
          <a:solidFill>
            <a:srgbClr val="442A64"/>
          </a:solidFill>
        </a:ln>
      </dgm:spPr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Interview</a:t>
          </a:r>
        </a:p>
      </dgm:t>
    </dgm:pt>
    <dgm:pt modelId="{560707FA-CB09-4F89-9D52-CFDF9A64EA50}" type="parTrans" cxnId="{EFF5E03D-5E2B-4950-88EF-CEA584BBF89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D2C073-1B96-44B6-8138-632B024A11B7}" type="sibTrans" cxnId="{EFF5E03D-5E2B-4950-88EF-CEA584BBF89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171738-C7AA-4A56-A74D-EC8B6FBCEC78}">
      <dgm:prSet phldrT="[Text]"/>
      <dgm:spPr>
        <a:ln>
          <a:solidFill>
            <a:srgbClr val="442A64"/>
          </a:solidFill>
        </a:ln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April/May</a:t>
          </a:r>
        </a:p>
      </dgm:t>
    </dgm:pt>
    <dgm:pt modelId="{3B090E35-223A-4F2F-B32C-5BCB04A56EE4}" type="parTrans" cxnId="{DFE956FD-B5B2-4FA7-9B82-2EC80F43C88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846D88-D981-4738-8CB1-93F48CBBD562}" type="sibTrans" cxnId="{DFE956FD-B5B2-4FA7-9B82-2EC80F43C88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D5A9D0-C512-4C81-A6FB-BD864DF0A5B1}">
      <dgm:prSet phldrT="[Text]"/>
      <dgm:spPr>
        <a:ln>
          <a:solidFill>
            <a:srgbClr val="442A64"/>
          </a:solidFill>
        </a:ln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Pass your Further Education Qualification</a:t>
          </a:r>
        </a:p>
      </dgm:t>
    </dgm:pt>
    <dgm:pt modelId="{FDCC222C-8CB5-4138-8960-F938F7B42E3C}" type="parTrans" cxnId="{54F6F0E4-A793-4414-9C98-903874B7DE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F4FC3E-33B9-458D-AB25-22B3C561AFC9}" type="sibTrans" cxnId="{54F6F0E4-A793-4414-9C98-903874B7DE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17D95B-B0BE-4811-8D97-43A0102A0B09}">
      <dgm:prSet/>
      <dgm:spPr>
        <a:ln>
          <a:solidFill>
            <a:srgbClr val="442A64"/>
          </a:solidFill>
        </a:ln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Need a pass in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Maths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ACB4FA-5E3E-4CA6-8CB9-C6A59426ED52}" type="parTrans" cxnId="{59ADFC7C-82A4-4291-9CBA-C04BFBF2DA4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698BB0-8730-4A72-8570-42AD1208087B}" type="sibTrans" cxnId="{59ADFC7C-82A4-4291-9CBA-C04BFBF2DA4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3F0DE8-6A18-4B2A-A137-265CD9747825}">
      <dgm:prSet phldrT="[Text]" custT="1"/>
      <dgm:spPr>
        <a:solidFill>
          <a:srgbClr val="442A64"/>
        </a:solidFill>
        <a:ln>
          <a:solidFill>
            <a:srgbClr val="442A64"/>
          </a:solidFill>
        </a:ln>
      </dgm:spPr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FE Grade</a:t>
          </a:r>
        </a:p>
      </dgm:t>
    </dgm:pt>
    <dgm:pt modelId="{736F4D8E-284D-4FC9-BDF0-AC9B3C8A27F2}" type="sibTrans" cxnId="{89463EB6-6851-4C94-8466-909A3A14564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F6812A-16E4-482F-B24F-600E4BD4A3C3}" type="parTrans" cxnId="{89463EB6-6851-4C94-8466-909A3A14564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71E83F-26B6-4FCC-8F59-91628925B666}">
      <dgm:prSet phldrT="[Text]" custT="1"/>
      <dgm:spPr>
        <a:solidFill>
          <a:srgbClr val="442A64"/>
        </a:solidFill>
        <a:ln>
          <a:solidFill>
            <a:srgbClr val="442A64"/>
          </a:solidFill>
        </a:ln>
      </dgm:spPr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Applicant Scoring</a:t>
          </a:r>
        </a:p>
      </dgm:t>
    </dgm:pt>
    <dgm:pt modelId="{F3CD9105-3FAD-4364-9257-6835548A2C86}" type="parTrans" cxnId="{73EA0EED-1734-421A-A5FB-C0CD5542992F}">
      <dgm:prSet/>
      <dgm:spPr/>
      <dgm:t>
        <a:bodyPr/>
        <a:lstStyle/>
        <a:p>
          <a:endParaRPr lang="en-US"/>
        </a:p>
      </dgm:t>
    </dgm:pt>
    <dgm:pt modelId="{6A69D3AB-9F33-43DC-A521-3CB070C57CEF}" type="sibTrans" cxnId="{73EA0EED-1734-421A-A5FB-C0CD5542992F}">
      <dgm:prSet/>
      <dgm:spPr/>
      <dgm:t>
        <a:bodyPr/>
        <a:lstStyle/>
        <a:p>
          <a:endParaRPr lang="en-US"/>
        </a:p>
      </dgm:t>
    </dgm:pt>
    <dgm:pt modelId="{328E7ACB-51BC-416D-8F14-FE65F47463B6}">
      <dgm:prSet phldrT="[Text]" custT="1"/>
      <dgm:spPr>
        <a:noFill/>
        <a:ln>
          <a:solidFill>
            <a:srgbClr val="442A64"/>
          </a:solidFill>
        </a:ln>
      </dgm:spPr>
      <dgm:t>
        <a:bodyPr/>
        <a:lstStyle/>
        <a:p>
          <a:r>
            <a:rPr lang="en-US" sz="1050" b="0" dirty="0">
              <a:latin typeface="Arial" panose="020B0604020202020204" pitchFamily="34" charset="0"/>
              <a:cs typeface="Arial" panose="020B0604020202020204" pitchFamily="34" charset="0"/>
            </a:rPr>
            <a:t>Pass Interview</a:t>
          </a:r>
        </a:p>
      </dgm:t>
    </dgm:pt>
    <dgm:pt modelId="{BC74E7BB-D5F8-40E0-AE3D-B580BA474F98}" type="parTrans" cxnId="{8766E6D7-50A6-467A-A4F0-87DFA8A5DE60}">
      <dgm:prSet/>
      <dgm:spPr/>
      <dgm:t>
        <a:bodyPr/>
        <a:lstStyle/>
        <a:p>
          <a:endParaRPr lang="en-US"/>
        </a:p>
      </dgm:t>
    </dgm:pt>
    <dgm:pt modelId="{1E10349E-26CC-4BF2-B819-FE9BFC176111}" type="sibTrans" cxnId="{8766E6D7-50A6-467A-A4F0-87DFA8A5DE60}">
      <dgm:prSet/>
      <dgm:spPr/>
      <dgm:t>
        <a:bodyPr/>
        <a:lstStyle/>
        <a:p>
          <a:endParaRPr lang="en-US"/>
        </a:p>
      </dgm:t>
    </dgm:pt>
    <dgm:pt modelId="{89292497-1539-4A1B-BFAF-9F6427F09A3B}">
      <dgm:prSet/>
      <dgm:spPr>
        <a:ln>
          <a:solidFill>
            <a:srgbClr val="442A64"/>
          </a:solidFill>
        </a:ln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If you did not do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Maths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in FE you need to have passed your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Maths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in Leaving Cert</a:t>
          </a:r>
        </a:p>
      </dgm:t>
    </dgm:pt>
    <dgm:pt modelId="{4977C462-9A00-4033-93B7-BFDA086FAA67}" type="parTrans" cxnId="{0F2EF429-6BB5-403E-9E9E-4632E66EFD82}">
      <dgm:prSet/>
      <dgm:spPr/>
      <dgm:t>
        <a:bodyPr/>
        <a:lstStyle/>
        <a:p>
          <a:endParaRPr lang="en-IE"/>
        </a:p>
      </dgm:t>
    </dgm:pt>
    <dgm:pt modelId="{EB62CE31-7A5B-4DB8-9C13-E6834E394D72}" type="sibTrans" cxnId="{0F2EF429-6BB5-403E-9E9E-4632E66EFD82}">
      <dgm:prSet/>
      <dgm:spPr/>
      <dgm:t>
        <a:bodyPr/>
        <a:lstStyle/>
        <a:p>
          <a:endParaRPr lang="en-IE"/>
        </a:p>
      </dgm:t>
    </dgm:pt>
    <dgm:pt modelId="{F91F37C1-E164-2947-8838-5B225B3D7282}">
      <dgm:prSet phldrT="[Text]"/>
      <dgm:spPr>
        <a:ln>
          <a:solidFill>
            <a:srgbClr val="442A64"/>
          </a:solidFill>
        </a:ln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Ascertain Suitability for the course</a:t>
          </a:r>
        </a:p>
      </dgm:t>
    </dgm:pt>
    <dgm:pt modelId="{B5689799-9464-C14B-86FD-EEA9B0575537}" type="parTrans" cxnId="{E82A8017-23ED-2242-989D-0A5785A37860}">
      <dgm:prSet/>
      <dgm:spPr/>
      <dgm:t>
        <a:bodyPr/>
        <a:lstStyle/>
        <a:p>
          <a:endParaRPr lang="en-GB"/>
        </a:p>
      </dgm:t>
    </dgm:pt>
    <dgm:pt modelId="{67B87A0C-4549-6942-B750-C044ABE4C182}" type="sibTrans" cxnId="{E82A8017-23ED-2242-989D-0A5785A37860}">
      <dgm:prSet/>
      <dgm:spPr/>
      <dgm:t>
        <a:bodyPr/>
        <a:lstStyle/>
        <a:p>
          <a:endParaRPr lang="en-GB"/>
        </a:p>
      </dgm:t>
    </dgm:pt>
    <dgm:pt modelId="{A28A1190-FE06-43CB-9D4A-141F34B219AE}" type="pres">
      <dgm:prSet presAssocID="{74511E3C-61CE-422C-8FFC-AF524EF222A6}" presName="linearFlow" presStyleCnt="0">
        <dgm:presLayoutVars>
          <dgm:dir/>
          <dgm:animLvl val="lvl"/>
          <dgm:resizeHandles val="exact"/>
        </dgm:presLayoutVars>
      </dgm:prSet>
      <dgm:spPr/>
    </dgm:pt>
    <dgm:pt modelId="{244A0AB7-ABAA-4C7B-B575-E19F23E8D468}" type="pres">
      <dgm:prSet presAssocID="{92BE9F48-D336-4514-9010-130148E4B916}" presName="composite" presStyleCnt="0"/>
      <dgm:spPr/>
    </dgm:pt>
    <dgm:pt modelId="{20C048B3-F256-45AF-BCED-26A55CA2CDDC}" type="pres">
      <dgm:prSet presAssocID="{92BE9F48-D336-4514-9010-130148E4B916}" presName="parentText" presStyleLbl="alignNode1" presStyleIdx="0" presStyleCnt="4" custScaleX="97519">
        <dgm:presLayoutVars>
          <dgm:chMax val="1"/>
          <dgm:bulletEnabled val="1"/>
        </dgm:presLayoutVars>
      </dgm:prSet>
      <dgm:spPr/>
    </dgm:pt>
    <dgm:pt modelId="{FC081412-50C0-4FD9-B525-15755962B190}" type="pres">
      <dgm:prSet presAssocID="{92BE9F48-D336-4514-9010-130148E4B916}" presName="descendantText" presStyleLbl="alignAcc1" presStyleIdx="0" presStyleCnt="4">
        <dgm:presLayoutVars>
          <dgm:bulletEnabled val="1"/>
        </dgm:presLayoutVars>
      </dgm:prSet>
      <dgm:spPr/>
    </dgm:pt>
    <dgm:pt modelId="{84003EF5-B6B5-4E06-8BE5-95EC7E0EB6A1}" type="pres">
      <dgm:prSet presAssocID="{B56DD68C-C980-4C40-8896-D2D7E06E43F8}" presName="sp" presStyleCnt="0"/>
      <dgm:spPr/>
    </dgm:pt>
    <dgm:pt modelId="{E47E9D7D-DAEF-4A86-99B8-2EF53767A29D}" type="pres">
      <dgm:prSet presAssocID="{8D89C2F9-3D54-48BB-AC04-358A7AD8FC55}" presName="composite" presStyleCnt="0"/>
      <dgm:spPr/>
    </dgm:pt>
    <dgm:pt modelId="{1E88DC3F-7D03-4199-86C3-5A67E9C8E8C9}" type="pres">
      <dgm:prSet presAssocID="{8D89C2F9-3D54-48BB-AC04-358A7AD8FC5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1CC74F5-7072-4FE9-9F0B-ACC49AB766F2}" type="pres">
      <dgm:prSet presAssocID="{8D89C2F9-3D54-48BB-AC04-358A7AD8FC55}" presName="descendantText" presStyleLbl="alignAcc1" presStyleIdx="1" presStyleCnt="4">
        <dgm:presLayoutVars>
          <dgm:bulletEnabled val="1"/>
        </dgm:presLayoutVars>
      </dgm:prSet>
      <dgm:spPr/>
    </dgm:pt>
    <dgm:pt modelId="{56E5260F-499F-48DD-9FA0-9764E4278487}" type="pres">
      <dgm:prSet presAssocID="{28D2C073-1B96-44B6-8138-632B024A11B7}" presName="sp" presStyleCnt="0"/>
      <dgm:spPr/>
    </dgm:pt>
    <dgm:pt modelId="{4DA8DC29-B23A-4520-A5E5-63FA407E1BB7}" type="pres">
      <dgm:prSet presAssocID="{1571E83F-26B6-4FCC-8F59-91628925B666}" presName="composite" presStyleCnt="0"/>
      <dgm:spPr/>
    </dgm:pt>
    <dgm:pt modelId="{104978FE-9FCA-4FF3-A9C6-ED7CEE683FCB}" type="pres">
      <dgm:prSet presAssocID="{1571E83F-26B6-4FCC-8F59-91628925B66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CA26124-E283-4008-9353-8C9437793F4B}" type="pres">
      <dgm:prSet presAssocID="{1571E83F-26B6-4FCC-8F59-91628925B666}" presName="descendantText" presStyleLbl="alignAcc1" presStyleIdx="2" presStyleCnt="4">
        <dgm:presLayoutVars>
          <dgm:bulletEnabled val="1"/>
        </dgm:presLayoutVars>
      </dgm:prSet>
      <dgm:spPr/>
    </dgm:pt>
    <dgm:pt modelId="{F847743F-6D89-4CAA-8BF2-54C854395C9E}" type="pres">
      <dgm:prSet presAssocID="{6A69D3AB-9F33-43DC-A521-3CB070C57CEF}" presName="sp" presStyleCnt="0"/>
      <dgm:spPr/>
    </dgm:pt>
    <dgm:pt modelId="{506D4CBA-FFE3-488C-8A66-25E86613E5BF}" type="pres">
      <dgm:prSet presAssocID="{5C3F0DE8-6A18-4B2A-A137-265CD9747825}" presName="composite" presStyleCnt="0"/>
      <dgm:spPr/>
    </dgm:pt>
    <dgm:pt modelId="{B9EFD96D-A9B0-43E3-9FB4-2B6C89866F0E}" type="pres">
      <dgm:prSet presAssocID="{5C3F0DE8-6A18-4B2A-A137-265CD974782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A79F105-5803-4CA5-A061-24AAA59AAC23}" type="pres">
      <dgm:prSet presAssocID="{5C3F0DE8-6A18-4B2A-A137-265CD974782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D87EC04-ECF9-4985-B70F-2B3DF6B1AA0C}" type="presOf" srcId="{74511E3C-61CE-422C-8FFC-AF524EF222A6}" destId="{A28A1190-FE06-43CB-9D4A-141F34B219AE}" srcOrd="0" destOrd="0" presId="urn:microsoft.com/office/officeart/2005/8/layout/chevron2"/>
    <dgm:cxn modelId="{3F0D8A14-371B-4F66-BB0D-034D75961410}" type="presOf" srcId="{5C3F0DE8-6A18-4B2A-A137-265CD9747825}" destId="{B9EFD96D-A9B0-43E3-9FB4-2B6C89866F0E}" srcOrd="0" destOrd="0" presId="urn:microsoft.com/office/officeart/2005/8/layout/chevron2"/>
    <dgm:cxn modelId="{E82A8017-23ED-2242-989D-0A5785A37860}" srcId="{8D89C2F9-3D54-48BB-AC04-358A7AD8FC55}" destId="{F91F37C1-E164-2947-8838-5B225B3D7282}" srcOrd="1" destOrd="0" parTransId="{B5689799-9464-C14B-86FD-EEA9B0575537}" sibTransId="{67B87A0C-4549-6942-B750-C044ABE4C182}"/>
    <dgm:cxn modelId="{0F2EF429-6BB5-403E-9E9E-4632E66EFD82}" srcId="{5C3F0DE8-6A18-4B2A-A137-265CD9747825}" destId="{89292497-1539-4A1B-BFAF-9F6427F09A3B}" srcOrd="2" destOrd="0" parTransId="{4977C462-9A00-4033-93B7-BFDA086FAA67}" sibTransId="{EB62CE31-7A5B-4DB8-9C13-E6834E394D72}"/>
    <dgm:cxn modelId="{5F34372C-62C9-4342-93C2-9685D0254F02}" type="presOf" srcId="{328E7ACB-51BC-416D-8F14-FE65F47463B6}" destId="{ECA26124-E283-4008-9353-8C9437793F4B}" srcOrd="0" destOrd="0" presId="urn:microsoft.com/office/officeart/2005/8/layout/chevron2"/>
    <dgm:cxn modelId="{EFF5E03D-5E2B-4950-88EF-CEA584BBF89E}" srcId="{74511E3C-61CE-422C-8FFC-AF524EF222A6}" destId="{8D89C2F9-3D54-48BB-AC04-358A7AD8FC55}" srcOrd="1" destOrd="0" parTransId="{560707FA-CB09-4F89-9D52-CFDF9A64EA50}" sibTransId="{28D2C073-1B96-44B6-8138-632B024A11B7}"/>
    <dgm:cxn modelId="{CE8C885C-9985-461C-B31C-3BE8EDE952F8}" srcId="{92BE9F48-D336-4514-9010-130148E4B916}" destId="{854D3127-C5E7-4278-B85A-2610E8507610}" srcOrd="0" destOrd="0" parTransId="{1921B69F-4E78-43B4-9BC6-E506BFA7F8F4}" sibTransId="{86873459-FC20-4CF2-A269-3214B749B800}"/>
    <dgm:cxn modelId="{2031ED43-3DA5-437D-8E91-F28F1417181F}" type="presOf" srcId="{7CD5A9D0-C512-4C81-A6FB-BD864DF0A5B1}" destId="{BA79F105-5803-4CA5-A061-24AAA59AAC23}" srcOrd="0" destOrd="0" presId="urn:microsoft.com/office/officeart/2005/8/layout/chevron2"/>
    <dgm:cxn modelId="{48613B65-0CF4-4F3E-B052-B121E6475426}" srcId="{74511E3C-61CE-422C-8FFC-AF524EF222A6}" destId="{92BE9F48-D336-4514-9010-130148E4B916}" srcOrd="0" destOrd="0" parTransId="{C8086B6F-6C75-4D74-A394-C383745D98EC}" sibTransId="{B56DD68C-C980-4C40-8896-D2D7E06E43F8}"/>
    <dgm:cxn modelId="{18F6894A-6889-4F62-AB09-8F7E67B23C3A}" type="presOf" srcId="{8D89C2F9-3D54-48BB-AC04-358A7AD8FC55}" destId="{1E88DC3F-7D03-4199-86C3-5A67E9C8E8C9}" srcOrd="0" destOrd="0" presId="urn:microsoft.com/office/officeart/2005/8/layout/chevron2"/>
    <dgm:cxn modelId="{FDEEDB6C-C99D-4595-8D93-9343E8C50D0F}" type="presOf" srcId="{8917D95B-B0BE-4811-8D97-43A0102A0B09}" destId="{BA79F105-5803-4CA5-A061-24AAA59AAC23}" srcOrd="0" destOrd="1" presId="urn:microsoft.com/office/officeart/2005/8/layout/chevron2"/>
    <dgm:cxn modelId="{59ADFC7C-82A4-4291-9CBA-C04BFBF2DA42}" srcId="{5C3F0DE8-6A18-4B2A-A137-265CD9747825}" destId="{8917D95B-B0BE-4811-8D97-43A0102A0B09}" srcOrd="1" destOrd="0" parTransId="{91ACB4FA-5E3E-4CA6-8CB9-C6A59426ED52}" sibTransId="{5B698BB0-8730-4A72-8570-42AD1208087B}"/>
    <dgm:cxn modelId="{E74BA97D-26D0-4735-B8B5-1A5DF2D07C6C}" type="presOf" srcId="{1571E83F-26B6-4FCC-8F59-91628925B666}" destId="{104978FE-9FCA-4FF3-A9C6-ED7CEE683FCB}" srcOrd="0" destOrd="0" presId="urn:microsoft.com/office/officeart/2005/8/layout/chevron2"/>
    <dgm:cxn modelId="{F7616886-FEEF-6643-808F-BF1AEBDD16C9}" type="presOf" srcId="{F91F37C1-E164-2947-8838-5B225B3D7282}" destId="{E1CC74F5-7072-4FE9-9F0B-ACC49AB766F2}" srcOrd="0" destOrd="1" presId="urn:microsoft.com/office/officeart/2005/8/layout/chevron2"/>
    <dgm:cxn modelId="{79746E95-A7F5-4869-846E-7C90902B3A33}" type="presOf" srcId="{89292497-1539-4A1B-BFAF-9F6427F09A3B}" destId="{BA79F105-5803-4CA5-A061-24AAA59AAC23}" srcOrd="0" destOrd="2" presId="urn:microsoft.com/office/officeart/2005/8/layout/chevron2"/>
    <dgm:cxn modelId="{ADF9659B-CB71-49BD-A4F5-7CEC3417FB15}" type="presOf" srcId="{92BE9F48-D336-4514-9010-130148E4B916}" destId="{20C048B3-F256-45AF-BCED-26A55CA2CDDC}" srcOrd="0" destOrd="0" presId="urn:microsoft.com/office/officeart/2005/8/layout/chevron2"/>
    <dgm:cxn modelId="{89463EB6-6851-4C94-8466-909A3A145644}" srcId="{74511E3C-61CE-422C-8FFC-AF524EF222A6}" destId="{5C3F0DE8-6A18-4B2A-A137-265CD9747825}" srcOrd="3" destOrd="0" parTransId="{9FF6812A-16E4-482F-B24F-600E4BD4A3C3}" sibTransId="{736F4D8E-284D-4FC9-BDF0-AC9B3C8A27F2}"/>
    <dgm:cxn modelId="{AABA01CA-F011-41F5-B5CA-6C128DF5E55F}" type="presOf" srcId="{A7171738-C7AA-4A56-A74D-EC8B6FBCEC78}" destId="{E1CC74F5-7072-4FE9-9F0B-ACC49AB766F2}" srcOrd="0" destOrd="0" presId="urn:microsoft.com/office/officeart/2005/8/layout/chevron2"/>
    <dgm:cxn modelId="{6E489FD1-3BB1-4110-B06A-10FF9C7193C3}" type="presOf" srcId="{854D3127-C5E7-4278-B85A-2610E8507610}" destId="{FC081412-50C0-4FD9-B525-15755962B190}" srcOrd="0" destOrd="0" presId="urn:microsoft.com/office/officeart/2005/8/layout/chevron2"/>
    <dgm:cxn modelId="{8766E6D7-50A6-467A-A4F0-87DFA8A5DE60}" srcId="{1571E83F-26B6-4FCC-8F59-91628925B666}" destId="{328E7ACB-51BC-416D-8F14-FE65F47463B6}" srcOrd="0" destOrd="0" parTransId="{BC74E7BB-D5F8-40E0-AE3D-B580BA474F98}" sibTransId="{1E10349E-26CC-4BF2-B819-FE9BFC176111}"/>
    <dgm:cxn modelId="{54F6F0E4-A793-4414-9C98-903874B7DE7C}" srcId="{5C3F0DE8-6A18-4B2A-A137-265CD9747825}" destId="{7CD5A9D0-C512-4C81-A6FB-BD864DF0A5B1}" srcOrd="0" destOrd="0" parTransId="{FDCC222C-8CB5-4138-8960-F938F7B42E3C}" sibTransId="{B8F4FC3E-33B9-458D-AB25-22B3C561AFC9}"/>
    <dgm:cxn modelId="{73EA0EED-1734-421A-A5FB-C0CD5542992F}" srcId="{74511E3C-61CE-422C-8FFC-AF524EF222A6}" destId="{1571E83F-26B6-4FCC-8F59-91628925B666}" srcOrd="2" destOrd="0" parTransId="{F3CD9105-3FAD-4364-9257-6835548A2C86}" sibTransId="{6A69D3AB-9F33-43DC-A521-3CB070C57CEF}"/>
    <dgm:cxn modelId="{DFE956FD-B5B2-4FA7-9B82-2EC80F43C88F}" srcId="{8D89C2F9-3D54-48BB-AC04-358A7AD8FC55}" destId="{A7171738-C7AA-4A56-A74D-EC8B6FBCEC78}" srcOrd="0" destOrd="0" parTransId="{3B090E35-223A-4F2F-B32C-5BCB04A56EE4}" sibTransId="{F3846D88-D981-4738-8CB1-93F48CBBD562}"/>
    <dgm:cxn modelId="{E8B967A6-4419-4731-9CBA-830AE651EA00}" type="presParOf" srcId="{A28A1190-FE06-43CB-9D4A-141F34B219AE}" destId="{244A0AB7-ABAA-4C7B-B575-E19F23E8D468}" srcOrd="0" destOrd="0" presId="urn:microsoft.com/office/officeart/2005/8/layout/chevron2"/>
    <dgm:cxn modelId="{5639A8B9-4FA0-4509-9DA2-93167D1CFD6F}" type="presParOf" srcId="{244A0AB7-ABAA-4C7B-B575-E19F23E8D468}" destId="{20C048B3-F256-45AF-BCED-26A55CA2CDDC}" srcOrd="0" destOrd="0" presId="urn:microsoft.com/office/officeart/2005/8/layout/chevron2"/>
    <dgm:cxn modelId="{FDBE263A-D4DE-4317-9A87-B45A32E968DF}" type="presParOf" srcId="{244A0AB7-ABAA-4C7B-B575-E19F23E8D468}" destId="{FC081412-50C0-4FD9-B525-15755962B190}" srcOrd="1" destOrd="0" presId="urn:microsoft.com/office/officeart/2005/8/layout/chevron2"/>
    <dgm:cxn modelId="{5A3F985D-A231-4019-9BEA-F06C13AA7862}" type="presParOf" srcId="{A28A1190-FE06-43CB-9D4A-141F34B219AE}" destId="{84003EF5-B6B5-4E06-8BE5-95EC7E0EB6A1}" srcOrd="1" destOrd="0" presId="urn:microsoft.com/office/officeart/2005/8/layout/chevron2"/>
    <dgm:cxn modelId="{BE84610F-14E2-4FC6-9764-4F0691087BA3}" type="presParOf" srcId="{A28A1190-FE06-43CB-9D4A-141F34B219AE}" destId="{E47E9D7D-DAEF-4A86-99B8-2EF53767A29D}" srcOrd="2" destOrd="0" presId="urn:microsoft.com/office/officeart/2005/8/layout/chevron2"/>
    <dgm:cxn modelId="{A6034C80-FBAD-41E7-9B5B-1808E6177EBA}" type="presParOf" srcId="{E47E9D7D-DAEF-4A86-99B8-2EF53767A29D}" destId="{1E88DC3F-7D03-4199-86C3-5A67E9C8E8C9}" srcOrd="0" destOrd="0" presId="urn:microsoft.com/office/officeart/2005/8/layout/chevron2"/>
    <dgm:cxn modelId="{A84D8F1C-BDD2-4CDC-A233-2F3881CFDBFE}" type="presParOf" srcId="{E47E9D7D-DAEF-4A86-99B8-2EF53767A29D}" destId="{E1CC74F5-7072-4FE9-9F0B-ACC49AB766F2}" srcOrd="1" destOrd="0" presId="urn:microsoft.com/office/officeart/2005/8/layout/chevron2"/>
    <dgm:cxn modelId="{EB3CB924-4A47-456C-90FF-DACB3EBF394C}" type="presParOf" srcId="{A28A1190-FE06-43CB-9D4A-141F34B219AE}" destId="{56E5260F-499F-48DD-9FA0-9764E4278487}" srcOrd="3" destOrd="0" presId="urn:microsoft.com/office/officeart/2005/8/layout/chevron2"/>
    <dgm:cxn modelId="{94EF2CE1-416C-4F56-9FE4-DD808F891B63}" type="presParOf" srcId="{A28A1190-FE06-43CB-9D4A-141F34B219AE}" destId="{4DA8DC29-B23A-4520-A5E5-63FA407E1BB7}" srcOrd="4" destOrd="0" presId="urn:microsoft.com/office/officeart/2005/8/layout/chevron2"/>
    <dgm:cxn modelId="{3AE62E35-5AA8-4C93-B82B-3CE8C057A808}" type="presParOf" srcId="{4DA8DC29-B23A-4520-A5E5-63FA407E1BB7}" destId="{104978FE-9FCA-4FF3-A9C6-ED7CEE683FCB}" srcOrd="0" destOrd="0" presId="urn:microsoft.com/office/officeart/2005/8/layout/chevron2"/>
    <dgm:cxn modelId="{FF7A27CE-6B96-4CA7-8734-4549A5F805D7}" type="presParOf" srcId="{4DA8DC29-B23A-4520-A5E5-63FA407E1BB7}" destId="{ECA26124-E283-4008-9353-8C9437793F4B}" srcOrd="1" destOrd="0" presId="urn:microsoft.com/office/officeart/2005/8/layout/chevron2"/>
    <dgm:cxn modelId="{1AEA3F28-9FDA-4926-824D-1DADFD47610C}" type="presParOf" srcId="{A28A1190-FE06-43CB-9D4A-141F34B219AE}" destId="{F847743F-6D89-4CAA-8BF2-54C854395C9E}" srcOrd="5" destOrd="0" presId="urn:microsoft.com/office/officeart/2005/8/layout/chevron2"/>
    <dgm:cxn modelId="{4FD9B55D-7A7B-4625-953F-BFBBA8AF5BB4}" type="presParOf" srcId="{A28A1190-FE06-43CB-9D4A-141F34B219AE}" destId="{506D4CBA-FFE3-488C-8A66-25E86613E5BF}" srcOrd="6" destOrd="0" presId="urn:microsoft.com/office/officeart/2005/8/layout/chevron2"/>
    <dgm:cxn modelId="{AA9CCB32-FFE1-4664-86F0-522B7CF79E82}" type="presParOf" srcId="{506D4CBA-FFE3-488C-8A66-25E86613E5BF}" destId="{B9EFD96D-A9B0-43E3-9FB4-2B6C89866F0E}" srcOrd="0" destOrd="0" presId="urn:microsoft.com/office/officeart/2005/8/layout/chevron2"/>
    <dgm:cxn modelId="{6612C9E2-66D2-488C-95F6-A4318E0A3923}" type="presParOf" srcId="{506D4CBA-FFE3-488C-8A66-25E86613E5BF}" destId="{BA79F105-5803-4CA5-A061-24AAA59AAC23}" srcOrd="1" destOrd="0" presId="urn:microsoft.com/office/officeart/2005/8/layout/chevron2"/>
  </dgm:cxnLst>
  <dgm:bg>
    <a:solidFill>
      <a:schemeClr val="bg1">
        <a:alpha val="9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48B3-F256-45AF-BCED-26A55CA2CDDC}">
      <dsp:nvSpPr>
        <dsp:cNvPr id="0" name=""/>
        <dsp:cNvSpPr/>
      </dsp:nvSpPr>
      <dsp:spPr>
        <a:xfrm rot="5400000">
          <a:off x="-220595" y="222934"/>
          <a:ext cx="1390163" cy="948971"/>
        </a:xfrm>
        <a:prstGeom prst="chevron">
          <a:avLst/>
        </a:prstGeom>
        <a:solidFill>
          <a:srgbClr val="442A64"/>
        </a:solidFill>
        <a:ln w="12700" cap="flat" cmpd="sng" algn="ctr">
          <a:solidFill>
            <a:srgbClr val="442A6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Application</a:t>
          </a:r>
        </a:p>
      </dsp:txBody>
      <dsp:txXfrm rot="-5400000">
        <a:off x="2" y="476824"/>
        <a:ext cx="948971" cy="441192"/>
      </dsp:txXfrm>
    </dsp:sp>
    <dsp:sp modelId="{FC081412-50C0-4FD9-B525-15755962B190}">
      <dsp:nvSpPr>
        <dsp:cNvPr id="0" name=""/>
        <dsp:cNvSpPr/>
      </dsp:nvSpPr>
      <dsp:spPr>
        <a:xfrm rot="5400000">
          <a:off x="2217400" y="-1241947"/>
          <a:ext cx="903606" cy="33921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42A6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Direct Entry</a:t>
          </a:r>
        </a:p>
      </dsp:txBody>
      <dsp:txXfrm rot="-5400000">
        <a:off x="973115" y="46448"/>
        <a:ext cx="3348067" cy="815386"/>
      </dsp:txXfrm>
    </dsp:sp>
    <dsp:sp modelId="{1E88DC3F-7D03-4199-86C3-5A67E9C8E8C9}">
      <dsp:nvSpPr>
        <dsp:cNvPr id="0" name=""/>
        <dsp:cNvSpPr/>
      </dsp:nvSpPr>
      <dsp:spPr>
        <a:xfrm rot="5400000">
          <a:off x="-208524" y="1455858"/>
          <a:ext cx="1390163" cy="973114"/>
        </a:xfrm>
        <a:prstGeom prst="chevron">
          <a:avLst/>
        </a:prstGeom>
        <a:solidFill>
          <a:srgbClr val="442A64"/>
        </a:solidFill>
        <a:ln w="12700" cap="flat" cmpd="sng" algn="ctr">
          <a:solidFill>
            <a:srgbClr val="442A6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Interview</a:t>
          </a:r>
        </a:p>
      </dsp:txBody>
      <dsp:txXfrm rot="-5400000">
        <a:off x="1" y="1733890"/>
        <a:ext cx="973114" cy="417049"/>
      </dsp:txXfrm>
    </dsp:sp>
    <dsp:sp modelId="{E1CC74F5-7072-4FE9-9F0B-ACC49AB766F2}">
      <dsp:nvSpPr>
        <dsp:cNvPr id="0" name=""/>
        <dsp:cNvSpPr/>
      </dsp:nvSpPr>
      <dsp:spPr>
        <a:xfrm rot="5400000">
          <a:off x="2217400" y="3048"/>
          <a:ext cx="903606" cy="33921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42A6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April/May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Ascertain Suitability for the course</a:t>
          </a:r>
        </a:p>
      </dsp:txBody>
      <dsp:txXfrm rot="-5400000">
        <a:off x="973115" y="1291443"/>
        <a:ext cx="3348067" cy="815386"/>
      </dsp:txXfrm>
    </dsp:sp>
    <dsp:sp modelId="{104978FE-9FCA-4FF3-A9C6-ED7CEE683FCB}">
      <dsp:nvSpPr>
        <dsp:cNvPr id="0" name=""/>
        <dsp:cNvSpPr/>
      </dsp:nvSpPr>
      <dsp:spPr>
        <a:xfrm rot="5400000">
          <a:off x="-208524" y="2700854"/>
          <a:ext cx="1390163" cy="973114"/>
        </a:xfrm>
        <a:prstGeom prst="chevron">
          <a:avLst/>
        </a:prstGeom>
        <a:solidFill>
          <a:srgbClr val="442A64"/>
        </a:solidFill>
        <a:ln w="12700" cap="flat" cmpd="sng" algn="ctr">
          <a:solidFill>
            <a:srgbClr val="442A6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Applicant Scoring</a:t>
          </a:r>
        </a:p>
      </dsp:txBody>
      <dsp:txXfrm rot="-5400000">
        <a:off x="1" y="2978886"/>
        <a:ext cx="973114" cy="417049"/>
      </dsp:txXfrm>
    </dsp:sp>
    <dsp:sp modelId="{ECA26124-E283-4008-9353-8C9437793F4B}">
      <dsp:nvSpPr>
        <dsp:cNvPr id="0" name=""/>
        <dsp:cNvSpPr/>
      </dsp:nvSpPr>
      <dsp:spPr>
        <a:xfrm rot="5400000">
          <a:off x="2217400" y="1248044"/>
          <a:ext cx="903606" cy="3392177"/>
        </a:xfrm>
        <a:prstGeom prst="round2SameRect">
          <a:avLst/>
        </a:prstGeom>
        <a:noFill/>
        <a:ln w="12700" cap="flat" cmpd="sng" algn="ctr">
          <a:solidFill>
            <a:srgbClr val="442A6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0" kern="1200" dirty="0">
              <a:latin typeface="Arial" panose="020B0604020202020204" pitchFamily="34" charset="0"/>
              <a:cs typeface="Arial" panose="020B0604020202020204" pitchFamily="34" charset="0"/>
            </a:rPr>
            <a:t>Pass Interview</a:t>
          </a:r>
        </a:p>
      </dsp:txBody>
      <dsp:txXfrm rot="-5400000">
        <a:off x="973115" y="2536439"/>
        <a:ext cx="3348067" cy="815386"/>
      </dsp:txXfrm>
    </dsp:sp>
    <dsp:sp modelId="{B9EFD96D-A9B0-43E3-9FB4-2B6C89866F0E}">
      <dsp:nvSpPr>
        <dsp:cNvPr id="0" name=""/>
        <dsp:cNvSpPr/>
      </dsp:nvSpPr>
      <dsp:spPr>
        <a:xfrm rot="5400000">
          <a:off x="-208524" y="3945851"/>
          <a:ext cx="1390163" cy="973114"/>
        </a:xfrm>
        <a:prstGeom prst="chevron">
          <a:avLst/>
        </a:prstGeom>
        <a:solidFill>
          <a:srgbClr val="442A64"/>
        </a:solidFill>
        <a:ln w="12700" cap="flat" cmpd="sng" algn="ctr">
          <a:solidFill>
            <a:srgbClr val="442A6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FE Grade</a:t>
          </a:r>
        </a:p>
      </dsp:txBody>
      <dsp:txXfrm rot="-5400000">
        <a:off x="1" y="4223883"/>
        <a:ext cx="973114" cy="417049"/>
      </dsp:txXfrm>
    </dsp:sp>
    <dsp:sp modelId="{BA79F105-5803-4CA5-A061-24AAA59AAC23}">
      <dsp:nvSpPr>
        <dsp:cNvPr id="0" name=""/>
        <dsp:cNvSpPr/>
      </dsp:nvSpPr>
      <dsp:spPr>
        <a:xfrm rot="5400000">
          <a:off x="2217400" y="2493040"/>
          <a:ext cx="903606" cy="33921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42A6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Pass your Further Education Qualification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Need a pass in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Maths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If you did not do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Maths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in FE you need to have passed your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Maths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in Leaving Cert</a:t>
          </a:r>
        </a:p>
      </dsp:txBody>
      <dsp:txXfrm rot="-5400000">
        <a:off x="973115" y="3781435"/>
        <a:ext cx="3348067" cy="815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CD8B9-31E1-46D8-B3A3-D86DFA96326A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AFEA3-E8EF-4F1B-AF10-99CC9CD4921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245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AFEA3-E8EF-4F1B-AF10-99CC9CD49219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9775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30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034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35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43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154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888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711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589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06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66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1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4E231-2D9A-40FB-BC60-8394234819D3}" type="datetimeFigureOut">
              <a:rPr lang="en-IE" smtClean="0"/>
              <a:t>30/03/2023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C5876-9D09-49D7-8F42-3F39B4D2638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613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jpe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11" Type="http://schemas.openxmlformats.org/officeDocument/2006/relationships/image" Target="../media/image4.jp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7.sv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hyperlink" Target="mailto:LearnAndWork.Blanchardstown@tudublin.ie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viLqniO03U" TargetMode="External"/><Relationship Id="rId2" Type="http://schemas.openxmlformats.org/officeDocument/2006/relationships/hyperlink" Target="https://www.youtube.com/watch?v=VQsnHEYu6J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ur05.safelinks.protection.outlook.com/?url=https%3A%2F%2Fwww.youtube.com%2Fwatch%3Fv%3DfrF_R6Ct4FM&amp;data=05%7C01%7CTom.Nolan%40tudublin.ie%7C0cc4a30e7c7646273a7e08db302b4271%7C766317cbe9484e5f8cecdabc8e2fd5da%7C0%7C0%7C638156734586714246%7CUnknown%7CTWFpbGZsb3d8eyJWIjoiMC4wLjAwMDAiLCJQIjoiV2luMzIiLCJBTiI6Ik1haWwiLCJXVCI6Mn0%3D%7C3000%7C%7C%7C&amp;sdata=nQqw8Z4qe2eWmINZYt3OaVt7WZr3pZipLeX2ziX7OOQ%3D&amp;reserved=0" TargetMode="External"/><Relationship Id="rId4" Type="http://schemas.openxmlformats.org/officeDocument/2006/relationships/hyperlink" Target="https://www.youtube.com/watch?v=8q5nYMn_m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600824" y="1337594"/>
            <a:ext cx="6140605" cy="113277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IE" sz="6600" b="1" dirty="0">
                <a:solidFill>
                  <a:srgbClr val="23749D"/>
                </a:solidFill>
                <a:latin typeface="Arial Black" panose="020B0A04020102020204" pitchFamily="34" charset="0"/>
              </a:rPr>
              <a:t>Learn+Work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108204" y="2530027"/>
            <a:ext cx="5125844" cy="1655762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IE" sz="6600" dirty="0">
                <a:solidFill>
                  <a:srgbClr val="2374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Pathway to Employment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D77F6F0A-E70E-0242-B3B5-B53CCC857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532" b="30361"/>
          <a:stretch/>
        </p:blipFill>
        <p:spPr>
          <a:xfrm>
            <a:off x="122463" y="0"/>
            <a:ext cx="3146608" cy="1306106"/>
          </a:xfrm>
          <a:prstGeom prst="rect">
            <a:avLst/>
          </a:prstGeom>
        </p:spPr>
      </p:pic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2677B5AF-2BE0-AA4E-A17A-C860CA423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68" b="37051"/>
          <a:stretch/>
        </p:blipFill>
        <p:spPr>
          <a:xfrm>
            <a:off x="10059731" y="177006"/>
            <a:ext cx="1973757" cy="1132779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15F8C72A-614B-2517-A968-F5DED42E9E6F}"/>
              </a:ext>
            </a:extLst>
          </p:cNvPr>
          <p:cNvSpPr txBox="1">
            <a:spLocks/>
          </p:cNvSpPr>
          <p:nvPr/>
        </p:nvSpPr>
        <p:spPr>
          <a:xfrm>
            <a:off x="122463" y="4522175"/>
            <a:ext cx="11911025" cy="20594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23749D"/>
                </a:solidFill>
                <a:latin typeface="Arial Black" panose="020B0A04020102020204" pitchFamily="34" charset="0"/>
              </a:rPr>
              <a:t>TU655 Presentation</a:t>
            </a:r>
            <a:br>
              <a:rPr lang="en-IE" sz="8000" b="1" dirty="0">
                <a:solidFill>
                  <a:srgbClr val="23749D"/>
                </a:solidFill>
                <a:latin typeface="Arial Black" panose="020B0A04020102020204" pitchFamily="34" charset="0"/>
              </a:rPr>
            </a:br>
            <a:endParaRPr lang="en-IE" sz="3600" b="1" dirty="0">
              <a:solidFill>
                <a:srgbClr val="23749D"/>
              </a:solidFill>
              <a:latin typeface="Arial Black" panose="020B0A04020102020204" pitchFamily="34" charset="0"/>
            </a:endParaRPr>
          </a:p>
          <a:p>
            <a:r>
              <a:rPr lang="en-IE" sz="8000" b="1" dirty="0">
                <a:solidFill>
                  <a:srgbClr val="23749D"/>
                </a:solidFill>
                <a:latin typeface="Arial Black" panose="020B0A04020102020204" pitchFamily="34" charset="0"/>
              </a:rPr>
              <a:t>Presenter: Tom Nolan</a:t>
            </a:r>
          </a:p>
          <a:p>
            <a:endParaRPr lang="en-IE" sz="4200" b="1" dirty="0">
              <a:solidFill>
                <a:srgbClr val="23749D"/>
              </a:solidFill>
              <a:latin typeface="Arial Black" panose="020B0A04020102020204" pitchFamily="34" charset="0"/>
            </a:endParaRPr>
          </a:p>
          <a:p>
            <a:r>
              <a:rPr lang="en-IE" sz="8000" b="1" dirty="0">
                <a:solidFill>
                  <a:srgbClr val="23749D"/>
                </a:solidFill>
                <a:latin typeface="Arial Black" panose="020B0A04020102020204" pitchFamily="34" charset="0"/>
              </a:rPr>
              <a:t>Venue: </a:t>
            </a:r>
            <a:r>
              <a:rPr lang="en-IE" sz="8000" b="1" dirty="0" err="1">
                <a:solidFill>
                  <a:srgbClr val="23749D"/>
                </a:solidFill>
                <a:latin typeface="Arial Black" panose="020B0A04020102020204" pitchFamily="34" charset="0"/>
              </a:rPr>
              <a:t>Cathal</a:t>
            </a:r>
            <a:r>
              <a:rPr lang="en-IE" sz="8000" b="1" dirty="0">
                <a:solidFill>
                  <a:srgbClr val="23749D"/>
                </a:solidFill>
                <a:latin typeface="Arial Black" panose="020B0A04020102020204" pitchFamily="34" charset="0"/>
              </a:rPr>
              <a:t> </a:t>
            </a:r>
            <a:r>
              <a:rPr lang="en-IE" sz="8000" b="1" dirty="0" err="1">
                <a:solidFill>
                  <a:srgbClr val="23749D"/>
                </a:solidFill>
                <a:latin typeface="Arial Black" panose="020B0A04020102020204" pitchFamily="34" charset="0"/>
              </a:rPr>
              <a:t>Brugha</a:t>
            </a:r>
            <a:r>
              <a:rPr lang="en-IE" sz="8000" b="1" dirty="0">
                <a:solidFill>
                  <a:srgbClr val="23749D"/>
                </a:solidFill>
                <a:latin typeface="Arial Black" panose="020B0A04020102020204" pitchFamily="34" charset="0"/>
              </a:rPr>
              <a:t> FET College</a:t>
            </a:r>
          </a:p>
        </p:txBody>
      </p:sp>
    </p:spTree>
    <p:extLst>
      <p:ext uri="{BB962C8B-B14F-4D97-AF65-F5344CB8AC3E}">
        <p14:creationId xmlns:p14="http://schemas.microsoft.com/office/powerpoint/2010/main" val="8894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07352"/>
            <a:ext cx="6453554" cy="1560399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Great Work Placements available with Top Companies</a:t>
            </a:r>
            <a:endParaRPr lang="en-IE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://www.underconsideration.com/brandnew/archives/eir_logo_detail_static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067" y="721282"/>
            <a:ext cx="1494790" cy="99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8" y="4036949"/>
            <a:ext cx="1192501" cy="926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0460" y="2608503"/>
            <a:ext cx="1867627" cy="704095"/>
          </a:xfrm>
          <a:prstGeom prst="rect">
            <a:avLst/>
          </a:prstGeom>
        </p:spPr>
      </p:pic>
      <p:pic>
        <p:nvPicPr>
          <p:cNvPr id="17" name="Picture 16" descr="http://www.mjflood.ie/media/2014/12/MJ_Flood_Homepa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092" y="3727608"/>
            <a:ext cx="3321468" cy="76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31" y="5676070"/>
            <a:ext cx="1939070" cy="10271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5" y="4866272"/>
            <a:ext cx="28575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90" y="1893688"/>
            <a:ext cx="1490134" cy="1490134"/>
          </a:xfrm>
          <a:prstGeom prst="rect">
            <a:avLst/>
          </a:prstGeom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862300" cy="9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6573" y="3691007"/>
            <a:ext cx="3422759" cy="1159322"/>
          </a:xfrm>
          <a:prstGeom prst="rect">
            <a:avLst/>
          </a:prstGeom>
        </p:spPr>
      </p:pic>
      <p:pic>
        <p:nvPicPr>
          <p:cNvPr id="19" name="Picture 2" descr="http://www.irishjobs.ie/img/richprofile/LibertyIT/logo.jpg">
            <a:extLst>
              <a:ext uri="{FF2B5EF4-FFF2-40B4-BE49-F238E27FC236}">
                <a16:creationId xmlns:a16="http://schemas.microsoft.com/office/drawing/2014/main" id="{4EAED67A-5B19-4134-804B-58684DF65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452" y="70938"/>
            <a:ext cx="2255204" cy="127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6B863D-E5B7-4CCB-9F2E-9BAAFF0F35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162" t="27707" r="7240" b="30355"/>
          <a:stretch/>
        </p:blipFill>
        <p:spPr>
          <a:xfrm>
            <a:off x="5841647" y="5275699"/>
            <a:ext cx="4004443" cy="1103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895698-2A0B-41CD-8899-2D36DE6D03F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727" y="5908803"/>
            <a:ext cx="2735857" cy="8959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A9E8D0-06F9-410C-B6A7-E887CF88590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6483" b="26484"/>
          <a:stretch/>
        </p:blipFill>
        <p:spPr>
          <a:xfrm>
            <a:off x="2455069" y="4850329"/>
            <a:ext cx="2529840" cy="11898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648DE0-E65D-4D59-8836-34016E7358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2860" y="5735187"/>
            <a:ext cx="2045542" cy="10696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BE6C95-4188-455A-9984-426F105AE9A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36800" b="32668"/>
          <a:stretch/>
        </p:blipFill>
        <p:spPr>
          <a:xfrm>
            <a:off x="4522360" y="49637"/>
            <a:ext cx="3001093" cy="916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F6F4AD-518D-4243-B599-9A5F8ABDE21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29370" b="22018"/>
          <a:stretch/>
        </p:blipFill>
        <p:spPr>
          <a:xfrm>
            <a:off x="7846018" y="1146658"/>
            <a:ext cx="2143125" cy="1041826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9FF64E-6FE2-AD90-5575-F7E719E345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69" y="207140"/>
            <a:ext cx="2344494" cy="59573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24EAFB3-0D81-8CD2-9267-1A78BDC3C8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89" y="1092299"/>
            <a:ext cx="2102173" cy="689237"/>
          </a:xfrm>
          <a:prstGeom prst="rect">
            <a:avLst/>
          </a:prstGeom>
        </p:spPr>
      </p:pic>
      <p:sp>
        <p:nvSpPr>
          <p:cNvPr id="13" name="AutoShape 2" descr="Emerald Park">
            <a:extLst>
              <a:ext uri="{FF2B5EF4-FFF2-40B4-BE49-F238E27FC236}">
                <a16:creationId xmlns:a16="http://schemas.microsoft.com/office/drawing/2014/main" id="{33A152D2-93A9-B3E1-DD3E-07104BBFD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114227" cy="11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4" descr="Emerald Park">
            <a:extLst>
              <a:ext uri="{FF2B5EF4-FFF2-40B4-BE49-F238E27FC236}">
                <a16:creationId xmlns:a16="http://schemas.microsoft.com/office/drawing/2014/main" id="{21A92691-8EE2-58DC-0D02-622B54FC7B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A42047C-9902-4367-741F-9CD662468E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4818" y="999272"/>
            <a:ext cx="1621498" cy="984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46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84" y="119385"/>
            <a:ext cx="6522876" cy="5727625"/>
          </a:xfrm>
          <a:solidFill>
            <a:schemeClr val="bg1">
              <a:alpha val="9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IE" sz="4800" b="1" dirty="0">
                <a:solidFill>
                  <a:srgbClr val="004C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Apply Directly</a:t>
            </a:r>
            <a:br>
              <a:rPr lang="en-IE" sz="4800" b="1" dirty="0">
                <a:solidFill>
                  <a:srgbClr val="004C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E" sz="4800" b="1" dirty="0">
                <a:solidFill>
                  <a:srgbClr val="004C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4800" b="1" dirty="0">
                <a:solidFill>
                  <a:srgbClr val="004C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IE" sz="4800" b="1" dirty="0" err="1">
                <a:solidFill>
                  <a:srgbClr val="004C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www.tudublin.ie</a:t>
            </a:r>
            <a:r>
              <a:rPr lang="en-IE" sz="4800" b="1" dirty="0">
                <a:solidFill>
                  <a:srgbClr val="004C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/study/undergraduate/courses/computing-networking-technologies-tu655/</a:t>
            </a:r>
            <a:br>
              <a:rPr lang="en-IE" sz="4800" b="1" dirty="0">
                <a:solidFill>
                  <a:srgbClr val="004C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E" sz="4800" b="1" dirty="0">
                <a:solidFill>
                  <a:srgbClr val="004C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E" sz="4800" b="1" dirty="0">
              <a:solidFill>
                <a:srgbClr val="004C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9467" y="523284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sz="1350" dirty="0"/>
          </a:p>
        </p:txBody>
      </p:sp>
      <p:sp>
        <p:nvSpPr>
          <p:cNvPr id="5" name="Rectangle 4"/>
          <p:cNvSpPr/>
          <p:nvPr/>
        </p:nvSpPr>
        <p:spPr>
          <a:xfrm>
            <a:off x="7246327" y="1572226"/>
            <a:ext cx="4945673" cy="2779966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Higher Certificate in Science in Computing in Networking Technologies</a:t>
            </a:r>
          </a:p>
        </p:txBody>
      </p:sp>
      <p:sp>
        <p:nvSpPr>
          <p:cNvPr id="24" name="Oval 23"/>
          <p:cNvSpPr/>
          <p:nvPr/>
        </p:nvSpPr>
        <p:spPr>
          <a:xfrm rot="1591454">
            <a:off x="8715913" y="-2330707"/>
            <a:ext cx="5386068" cy="3713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92333" y="136029"/>
            <a:ext cx="1862300" cy="9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2772" y="5082207"/>
            <a:ext cx="5255319" cy="1529607"/>
          </a:xfrm>
          <a:prstGeom prst="rect">
            <a:avLst/>
          </a:prstGeom>
          <a:solidFill>
            <a:schemeClr val="bg1">
              <a:alpha val="95000"/>
            </a:schemeClr>
          </a:solidFill>
          <a:ln w="57150">
            <a:solidFill>
              <a:srgbClr val="0070C0"/>
            </a:solidFill>
            <a:prstDash val="dash"/>
          </a:ln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i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IE" sz="28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With Us</a:t>
            </a:r>
          </a:p>
          <a:p>
            <a:pPr algn="l"/>
            <a:r>
              <a:rPr lang="en-IE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information</a:t>
            </a:r>
          </a:p>
          <a:p>
            <a:pPr algn="l"/>
            <a:r>
              <a:rPr lang="en-IE" sz="2000" i="0" dirty="0">
                <a:solidFill>
                  <a:schemeClr val="tx1"/>
                </a:solidFill>
                <a:latin typeface="Arial"/>
                <a:cs typeface="Arial"/>
              </a:rPr>
              <a:t>Contact Tom Nolan Academic Lead</a:t>
            </a:r>
            <a:endParaRPr lang="en-IE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E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Tom.nolan@tudublin.ie</a:t>
            </a:r>
            <a:r>
              <a:rPr lang="en-IE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7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4E4B-0CED-A9FB-C8BC-368796B7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DC807-C350-262B-7134-D2302197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2022 Showcase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https://www.youtube.com/watch?v=VQsnHEYu6JA</a:t>
            </a:r>
            <a:endParaRPr lang="en-US" dirty="0"/>
          </a:p>
          <a:p>
            <a:r>
              <a:rPr lang="en-US" dirty="0"/>
              <a:t>2021 Showcase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https://www.youtube.com/watch?v=GviLqniO03U</a:t>
            </a:r>
            <a:endParaRPr lang="en-US" dirty="0"/>
          </a:p>
          <a:p>
            <a:r>
              <a:rPr lang="en-US" dirty="0"/>
              <a:t>Student Testimonials </a:t>
            </a:r>
            <a:r>
              <a:rPr lang="en-US" dirty="0">
                <a:hlinkClick r:id="rId4"/>
              </a:rPr>
              <a:t>https://www.youtube.com/watch?v=8q5nYMn_m08</a:t>
            </a:r>
            <a:endParaRPr lang="en-US" dirty="0"/>
          </a:p>
          <a:p>
            <a:r>
              <a:rPr lang="en-US" dirty="0"/>
              <a:t>Introduction to Course </a:t>
            </a:r>
            <a:r>
              <a:rPr lang="en-IE" b="0" i="0" u="sng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5" tooltip="https://eur05.safelinks.protection.outlook.com/?url=https%3A%2F%2Fwww.youtube.com%2Fwatch%3Fv%3DfrF_R6Ct4FM&amp;data=05%7C01%7CTom.Nolan%40tudublin.ie%7C0cc4a30e7c7646273a7e08db302b4271%7C766317cbe9484e5f8cecdabc8e2fd5da%7C0%7C0%7C638156734586714246%7CUnknown%7CTWFpbGZsb3d8eyJWIjoiMC4wLjAwMDAiLCJQIjoiV2luMzIiLCJBTiI6Ik1haWwiLCJXVCI6Mn0%3D%7C3000%7C%7C%7C&amp;sdata=nQqw8Z4qe2eWmINZYt3OaVt7WZr3pZipLeX2ziX7OOQ%3D&amp;reserved=0"/>
              </a:rPr>
              <a:t>https://www.youtube.com/watch?v=frF_R6Ct4FM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518317" y="2219093"/>
            <a:ext cx="7155366" cy="1290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IE" sz="8000" b="1" dirty="0">
                <a:solidFill>
                  <a:srgbClr val="23749D"/>
                </a:solidFill>
                <a:latin typeface="Arial Black" panose="020B0A04020102020204" pitchFamily="34" charset="0"/>
              </a:rPr>
              <a:t>Learn+Work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533078" y="3602038"/>
            <a:ext cx="5125844" cy="1655762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IE" sz="6600" dirty="0">
                <a:solidFill>
                  <a:srgbClr val="2374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Pathway to Employment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D77F6F0A-E70E-0242-B3B5-B53CCC857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532" b="30361"/>
          <a:stretch/>
        </p:blipFill>
        <p:spPr>
          <a:xfrm>
            <a:off x="122463" y="0"/>
            <a:ext cx="3146608" cy="1306106"/>
          </a:xfrm>
          <a:prstGeom prst="rect">
            <a:avLst/>
          </a:prstGeom>
        </p:spPr>
      </p:pic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2677B5AF-2BE0-AA4E-A17A-C860CA423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68" b="37051"/>
          <a:stretch/>
        </p:blipFill>
        <p:spPr>
          <a:xfrm>
            <a:off x="10059731" y="177006"/>
            <a:ext cx="1973757" cy="11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83978" y="1162758"/>
            <a:ext cx="8225508" cy="4572000"/>
          </a:xfrm>
          <a:prstGeom prst="rect">
            <a:avLst/>
          </a:prstGeom>
          <a:solidFill>
            <a:srgbClr val="837E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104" y="-1"/>
            <a:ext cx="8171793" cy="1125416"/>
          </a:xfrm>
          <a:solidFill>
            <a:schemeClr val="bg1">
              <a:alpha val="9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E" sz="5400" b="1" dirty="0">
                <a:solidFill>
                  <a:srgbClr val="2374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Learn + Work Model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450323" y="2096836"/>
            <a:ext cx="3273973" cy="914400"/>
          </a:xfrm>
          <a:prstGeom prst="roundRect">
            <a:avLst/>
          </a:prstGeom>
          <a:solidFill>
            <a:srgbClr val="00795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Direct Entry requirements:</a:t>
            </a:r>
          </a:p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Submit CV and Pass Interview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450323" y="3328086"/>
            <a:ext cx="3273972" cy="914400"/>
          </a:xfrm>
          <a:prstGeom prst="roundRect">
            <a:avLst/>
          </a:prstGeom>
          <a:solidFill>
            <a:srgbClr val="00795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Semester 1:</a:t>
            </a:r>
          </a:p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Academic Modules </a:t>
            </a:r>
            <a:b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(40 ECTS)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50323" y="4598968"/>
            <a:ext cx="3273972" cy="914400"/>
          </a:xfrm>
          <a:prstGeom prst="roundRect">
            <a:avLst/>
          </a:prstGeom>
          <a:solidFill>
            <a:srgbClr val="00795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Semester 3:</a:t>
            </a:r>
          </a:p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Academic Modules </a:t>
            </a:r>
            <a:b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(40 ECTS)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277709" y="3200400"/>
            <a:ext cx="3631778" cy="1066155"/>
          </a:xfrm>
          <a:prstGeom prst="roundRect">
            <a:avLst/>
          </a:prstGeom>
          <a:solidFill>
            <a:srgbClr val="B60057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Semester 2:</a:t>
            </a:r>
          </a:p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4-day work placement (10ECTS)</a:t>
            </a:r>
          </a:p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CCNA Academic Module (10ECTS)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277710" y="4466492"/>
            <a:ext cx="3631776" cy="1066746"/>
          </a:xfrm>
          <a:prstGeom prst="roundRect">
            <a:avLst/>
          </a:prstGeom>
          <a:solidFill>
            <a:srgbClr val="B60057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Semester 4:</a:t>
            </a:r>
          </a:p>
          <a:p>
            <a:pPr algn="ctr"/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4-day work placement including Project  (20ECTS)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50323" y="1516929"/>
            <a:ext cx="3273973" cy="400110"/>
          </a:xfrm>
          <a:prstGeom prst="rect">
            <a:avLst/>
          </a:prstGeom>
          <a:solidFill>
            <a:schemeClr val="bg1"/>
          </a:solidFill>
          <a:ln>
            <a:solidFill>
              <a:srgbClr val="23749D"/>
            </a:solidFill>
          </a:ln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004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Block - 5 Months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93297" y="1516929"/>
            <a:ext cx="3200603" cy="400110"/>
          </a:xfrm>
          <a:prstGeom prst="rect">
            <a:avLst/>
          </a:prstGeom>
          <a:solidFill>
            <a:schemeClr val="bg1"/>
          </a:solidFill>
          <a:ln>
            <a:solidFill>
              <a:srgbClr val="004C6C"/>
            </a:solidFill>
          </a:ln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004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Block – 7 months</a:t>
            </a:r>
          </a:p>
        </p:txBody>
      </p:sp>
      <p:cxnSp>
        <p:nvCxnSpPr>
          <p:cNvPr id="28" name="Elbow Connector 27"/>
          <p:cNvCxnSpPr>
            <a:stCxn id="18" idx="2"/>
            <a:endCxn id="14" idx="0"/>
          </p:cNvCxnSpPr>
          <p:nvPr/>
        </p:nvCxnSpPr>
        <p:spPr>
          <a:xfrm rot="5400000">
            <a:off x="5924248" y="2429617"/>
            <a:ext cx="332413" cy="4006289"/>
          </a:xfrm>
          <a:prstGeom prst="bentConnector3">
            <a:avLst>
              <a:gd name="adj1" fmla="val 2884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316" y="3471753"/>
            <a:ext cx="1546422" cy="794802"/>
          </a:xfrm>
          <a:prstGeom prst="notchedRightArrow">
            <a:avLst/>
          </a:prstGeom>
          <a:solidFill>
            <a:srgbClr val="E94A41"/>
          </a:solidFill>
          <a:ln>
            <a:solidFill>
              <a:srgbClr val="23749D"/>
            </a:solidFill>
          </a:ln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316" y="4658767"/>
            <a:ext cx="1597662" cy="794802"/>
          </a:xfrm>
          <a:prstGeom prst="notchedRightArrow">
            <a:avLst/>
          </a:prstGeom>
          <a:solidFill>
            <a:srgbClr val="E94A41"/>
          </a:solidFill>
          <a:ln>
            <a:solidFill>
              <a:srgbClr val="23749D"/>
            </a:solidFill>
          </a:ln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0726" y="4266555"/>
            <a:ext cx="1430528" cy="1650742"/>
          </a:xfrm>
          <a:prstGeom prst="stripedRightArrow">
            <a:avLst/>
          </a:prstGeom>
          <a:solidFill>
            <a:srgbClr val="E94A41"/>
          </a:solidFill>
          <a:ln>
            <a:solidFill>
              <a:srgbClr val="23749D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Cert Exit</a:t>
            </a:r>
          </a:p>
        </p:txBody>
      </p:sp>
      <p:pic>
        <p:nvPicPr>
          <p:cNvPr id="24" name="Picture 23" descr="A picture containing object&#10;&#10;Description automatically generated">
            <a:extLst>
              <a:ext uri="{FF2B5EF4-FFF2-40B4-BE49-F238E27FC236}">
                <a16:creationId xmlns:a16="http://schemas.microsoft.com/office/drawing/2014/main" id="{2677B5AF-2BE0-AA4E-A17A-C860CA423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68" b="37051"/>
          <a:stretch/>
        </p:blipFill>
        <p:spPr>
          <a:xfrm>
            <a:off x="10218243" y="5725221"/>
            <a:ext cx="1973757" cy="1132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111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8" grpId="0" animBg="1"/>
      <p:bldP spid="20" grpId="0" animBg="1"/>
      <p:bldP spid="31" grpId="0" animBg="1"/>
      <p:bldP spid="3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0" y="1"/>
            <a:ext cx="6400800" cy="1208868"/>
          </a:xfrm>
          <a:solidFill>
            <a:schemeClr val="bg1"/>
          </a:solidFill>
        </p:spPr>
        <p:txBody>
          <a:bodyPr/>
          <a:lstStyle/>
          <a:p>
            <a:r>
              <a:rPr lang="en-IE" dirty="0">
                <a:solidFill>
                  <a:srgbClr val="004C6C"/>
                </a:solidFill>
                <a:latin typeface="Arial Black" panose="020B0A04020102020204" pitchFamily="34" charset="0"/>
              </a:rPr>
              <a:t>Direct  Applications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147056"/>
              </p:ext>
            </p:extLst>
          </p:nvPr>
        </p:nvGraphicFramePr>
        <p:xfrm>
          <a:off x="3913354" y="1325563"/>
          <a:ext cx="4365292" cy="5129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2677B5AF-2BE0-AA4E-A17A-C860CA423C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468" b="37051"/>
          <a:stretch/>
        </p:blipFill>
        <p:spPr>
          <a:xfrm>
            <a:off x="10218243" y="5725221"/>
            <a:ext cx="1973757" cy="1132779"/>
          </a:xfrm>
          <a:prstGeom prst="rect">
            <a:avLst/>
          </a:prstGeom>
        </p:spPr>
      </p:pic>
      <p:sp>
        <p:nvSpPr>
          <p:cNvPr id="3" name="Folded Corner 2"/>
          <p:cNvSpPr/>
          <p:nvPr/>
        </p:nvSpPr>
        <p:spPr>
          <a:xfrm rot="20963842">
            <a:off x="631371" y="2362200"/>
            <a:ext cx="2155372" cy="2242457"/>
          </a:xfrm>
          <a:prstGeom prst="foldedCorner">
            <a:avLst/>
          </a:prstGeom>
          <a:solidFill>
            <a:srgbClr val="442A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Points =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LC/FE Grade</a:t>
            </a:r>
            <a:r>
              <a:rPr kumimoji="0" lang="en-IE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Points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+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Submit CV and Pass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Interview</a:t>
            </a:r>
          </a:p>
        </p:txBody>
      </p:sp>
      <p:sp>
        <p:nvSpPr>
          <p:cNvPr id="6" name="10-Point Star 5"/>
          <p:cNvSpPr/>
          <p:nvPr/>
        </p:nvSpPr>
        <p:spPr>
          <a:xfrm>
            <a:off x="9217354" y="1325563"/>
            <a:ext cx="1828800" cy="2096654"/>
          </a:xfrm>
          <a:prstGeom prst="star10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Offers go out after interview</a:t>
            </a:r>
          </a:p>
        </p:txBody>
      </p:sp>
    </p:spTree>
    <p:extLst>
      <p:ext uri="{BB962C8B-B14F-4D97-AF65-F5344CB8AC3E}">
        <p14:creationId xmlns:p14="http://schemas.microsoft.com/office/powerpoint/2010/main" val="845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048B3-F256-45AF-BCED-26A55CA2C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20C048B3-F256-45AF-BCED-26A55CA2C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20C048B3-F256-45AF-BCED-26A55CA2C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88DC3F-7D03-4199-86C3-5A67E9C8E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1E88DC3F-7D03-4199-86C3-5A67E9C8E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1E88DC3F-7D03-4199-86C3-5A67E9C8E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4978FE-9FCA-4FF3-A9C6-ED7CEE683F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104978FE-9FCA-4FF3-A9C6-ED7CEE683F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104978FE-9FCA-4FF3-A9C6-ED7CEE683F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EFD96D-A9B0-43E3-9FB4-2B6C89866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B9EFD96D-A9B0-43E3-9FB4-2B6C89866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B9EFD96D-A9B0-43E3-9FB4-2B6C89866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081412-50C0-4FD9-B525-15755962B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FC081412-50C0-4FD9-B525-15755962B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FC081412-50C0-4FD9-B525-15755962B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CC74F5-7072-4FE9-9F0B-ACC49AB76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E1CC74F5-7072-4FE9-9F0B-ACC49AB76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E1CC74F5-7072-4FE9-9F0B-ACC49AB76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A26124-E283-4008-9353-8C9437793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ECA26124-E283-4008-9353-8C9437793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dgm id="{ECA26124-E283-4008-9353-8C9437793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79F105-5803-4CA5-A061-24AAA59AA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graphicEl>
                                              <a:dgm id="{BA79F105-5803-4CA5-A061-24AAA59AA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BA79F105-5803-4CA5-A061-24AAA59AA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" grpId="0" uiExpand="1">
        <p:bldSub>
          <a:bldDgm bld="lvlOne"/>
        </p:bldSub>
      </p:bldGraphic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" y="-517160"/>
            <a:ext cx="12194727" cy="813816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 rot="20334929">
            <a:off x="-2017260" y="-2301747"/>
            <a:ext cx="5386068" cy="3713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12209549" y="519998"/>
            <a:ext cx="5754600" cy="9144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Looking for a High Quality Job?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09548" y="1627706"/>
            <a:ext cx="6869760" cy="9144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Your Pathway To Success @ TU Dublin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26" y="4732421"/>
            <a:ext cx="4564374" cy="21255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Higher Certificate in Science in Computing in Networking Technologies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860884" y="7127750"/>
            <a:ext cx="3766162" cy="2272924"/>
            <a:chOff x="4819650" y="4448675"/>
            <a:chExt cx="2952750" cy="1856875"/>
          </a:xfrm>
        </p:grpSpPr>
        <p:grpSp>
          <p:nvGrpSpPr>
            <p:cNvPr id="39" name="Group 38"/>
            <p:cNvGrpSpPr/>
            <p:nvPr/>
          </p:nvGrpSpPr>
          <p:grpSpPr>
            <a:xfrm>
              <a:off x="4819650" y="4448675"/>
              <a:ext cx="2952750" cy="1856875"/>
              <a:chOff x="4819650" y="4448675"/>
              <a:chExt cx="2952750" cy="1856875"/>
            </a:xfrm>
            <a:solidFill>
              <a:srgbClr val="00B0F0"/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6" name="Rounded Rectangle 35"/>
              <p:cNvSpPr/>
              <p:nvPr/>
            </p:nvSpPr>
            <p:spPr>
              <a:xfrm>
                <a:off x="4819650" y="5124736"/>
                <a:ext cx="2952750" cy="118081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305424" y="4448675"/>
                <a:ext cx="1362075" cy="13521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86461" y="4701052"/>
                <a:ext cx="1362075" cy="13521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996152" y="4746240"/>
              <a:ext cx="2466978" cy="148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Perfect Combination of Work Experience &amp; Training</a:t>
              </a:r>
            </a:p>
          </p:txBody>
        </p:sp>
      </p:grpSp>
      <p:sp>
        <p:nvSpPr>
          <p:cNvPr id="15" name="Oval 14"/>
          <p:cNvSpPr/>
          <p:nvPr/>
        </p:nvSpPr>
        <p:spPr>
          <a:xfrm rot="9391738">
            <a:off x="9001497" y="5177881"/>
            <a:ext cx="5386068" cy="3713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57292" y="5821728"/>
            <a:ext cx="1862300" cy="9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D77F6F0A-E70E-0242-B3B5-B53CCC857A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532" b="30361"/>
          <a:stretch/>
        </p:blipFill>
        <p:spPr>
          <a:xfrm>
            <a:off x="-17262" y="-7540"/>
            <a:ext cx="2207116" cy="9161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1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278 L -0.47331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7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-0.56198 -0.0020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9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0.10912 -2.59259E-6 C 0.15807 -2.59259E-6 0.21849 -0.11852 0.21849 -0.21412 L 0.21849 -0.42754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07"/>
            <a:ext cx="12192000" cy="8129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5460332" y="3904749"/>
            <a:ext cx="5460332" cy="690813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b="1" dirty="0">
                <a:ln w="3175"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Get the Skills that Employers Want</a:t>
            </a:r>
          </a:p>
        </p:txBody>
      </p:sp>
      <p:sp>
        <p:nvSpPr>
          <p:cNvPr id="6" name="Rectangle 5"/>
          <p:cNvSpPr/>
          <p:nvPr/>
        </p:nvSpPr>
        <p:spPr>
          <a:xfrm>
            <a:off x="-5460332" y="2255923"/>
            <a:ext cx="5460332" cy="1437773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3175"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Growing number of vacancies in the ICT Sector</a:t>
            </a:r>
            <a:endParaRPr lang="en-IE" sz="2800" b="1" dirty="0">
              <a:ln w="3175">
                <a:noFill/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64170" y="4841840"/>
            <a:ext cx="8263412" cy="1840313"/>
            <a:chOff x="4210980" y="5002765"/>
            <a:chExt cx="4896550" cy="1663708"/>
          </a:xfrm>
          <a:effectLst>
            <a:outerShdw blurRad="50800" dist="50800" dir="5400000" sx="3000" sy="3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Rectangle 6"/>
            <p:cNvSpPr/>
            <p:nvPr/>
          </p:nvSpPr>
          <p:spPr>
            <a:xfrm>
              <a:off x="4299805" y="5002765"/>
              <a:ext cx="4807725" cy="1663708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57150">
              <a:solidFill>
                <a:srgbClr val="CE122D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 Citrix we have engaged with several different apprenticeship </a:t>
              </a:r>
              <a:r>
                <a:rPr lang="en-US" i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programmes</a:t>
              </a:r>
              <a:r>
                <a:rPr lang="en-US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the past and we definitely feel that the Learn+Work Course has had the most success in producing Work ready candidates for the Tech sector.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Kevin </a:t>
              </a:r>
              <a:r>
                <a:rPr lang="en-US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Macken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Citrix Systems Ireland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4210980" y="5002765"/>
              <a:ext cx="154342" cy="1001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6600" b="1" dirty="0">
                  <a:solidFill>
                    <a:srgbClr val="CE122D"/>
                  </a:solidFill>
                  <a:latin typeface="Century Gothic" panose="020B0502020202020204" pitchFamily="34" charset="0"/>
                </a:rPr>
                <a:t>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0800000">
              <a:off x="8353551" y="5503599"/>
              <a:ext cx="753979" cy="1001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6600" b="1" dirty="0">
                  <a:solidFill>
                    <a:srgbClr val="CE122D"/>
                  </a:solidFill>
                  <a:latin typeface="Century Gothic" panose="020B0502020202020204" pitchFamily="34" charset="0"/>
                </a:rPr>
                <a:t>“</a:t>
              </a:r>
            </a:p>
          </p:txBody>
        </p:sp>
      </p:grpSp>
      <p:sp>
        <p:nvSpPr>
          <p:cNvPr id="11" name="Oval 10"/>
          <p:cNvSpPr/>
          <p:nvPr/>
        </p:nvSpPr>
        <p:spPr>
          <a:xfrm rot="20334929">
            <a:off x="-2017260" y="-2301747"/>
            <a:ext cx="5386068" cy="3713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D77F6F0A-E70E-0242-B3B5-B53CCC857A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532" b="30361"/>
          <a:stretch/>
        </p:blipFill>
        <p:spPr>
          <a:xfrm>
            <a:off x="-17262" y="-7540"/>
            <a:ext cx="2207116" cy="9161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83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44649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44779 -0.000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9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9264"/>
            <a:ext cx="12192000" cy="8161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5460332" y="2649957"/>
            <a:ext cx="5460332" cy="20243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Get the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specialised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knowledge and skills to work in Networking, Cyber, Data Centre and Cloud based disciplines</a:t>
            </a:r>
            <a:endParaRPr lang="en-IE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rot="9391738">
            <a:off x="9001497" y="5177881"/>
            <a:ext cx="5386068" cy="3713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 rot="20334929">
            <a:off x="-2017260" y="-2301747"/>
            <a:ext cx="5386068" cy="3713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D77F6F0A-E70E-0242-B3B5-B53CCC857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532" b="30361"/>
          <a:stretch/>
        </p:blipFill>
        <p:spPr>
          <a:xfrm>
            <a:off x="-17262" y="-7540"/>
            <a:ext cx="2207116" cy="916138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57292" y="5821728"/>
            <a:ext cx="1862300" cy="9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94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44753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450"/>
            <a:ext cx="12195639" cy="8203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0" y="4536831"/>
            <a:ext cx="5515707" cy="914399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Learn through hands on experience</a:t>
            </a:r>
            <a:endParaRPr lang="en-IE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0" y="5583249"/>
            <a:ext cx="5515707" cy="135341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Learn + Work alternates between College and Work Placement </a:t>
            </a:r>
            <a:endParaRPr lang="en-IE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048249" y="4936014"/>
            <a:ext cx="5048244" cy="852162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 Months each year at TU Dublin</a:t>
            </a:r>
            <a:endParaRPr lang="en-I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5048249" y="6020997"/>
            <a:ext cx="5048243" cy="852162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 Months with Company</a:t>
            </a:r>
            <a:endParaRPr lang="en-I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048249" y="3851031"/>
            <a:ext cx="5048249" cy="852162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2-Year Programme</a:t>
            </a:r>
            <a:endParaRPr lang="en-I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rot="20334929">
            <a:off x="-2017260" y="-2301747"/>
            <a:ext cx="5386068" cy="3713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id="{D77F6F0A-E70E-0242-B3B5-B53CCC857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532" b="30361"/>
          <a:stretch/>
        </p:blipFill>
        <p:spPr>
          <a:xfrm>
            <a:off x="-17262" y="-7540"/>
            <a:ext cx="2207116" cy="9161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92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0.44752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0.44752 -0.000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555 L 0.41172 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86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0834 L 0.41016 0.001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278 L 0.41328 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599"/>
            <a:ext cx="12192000" cy="81287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5644662" y="2074985"/>
            <a:ext cx="5634635" cy="2607515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opportunity to apply your learning, be coached by industry experts and develop the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work-ready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skills to gain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employment</a:t>
            </a:r>
            <a:r>
              <a:rPr lang="en-US" sz="2800" b="1" dirty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upon graduation</a:t>
            </a:r>
            <a:endParaRPr lang="en-IE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634635" y="4732053"/>
            <a:ext cx="5634635" cy="157808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to the BSc (Honours)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programmesTU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Dublin</a:t>
            </a:r>
            <a:endParaRPr lang="en-IE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rot="20334929">
            <a:off x="-2017260" y="-2301747"/>
            <a:ext cx="5386068" cy="3713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D77F6F0A-E70E-0242-B3B5-B53CCC857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532" b="30361"/>
          <a:stretch/>
        </p:blipFill>
        <p:spPr>
          <a:xfrm>
            <a:off x="-17262" y="-7540"/>
            <a:ext cx="2207116" cy="9161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2.59259E-6 L 0.475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-2.59259E-6 L 0.47474 0.000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1|1.4|1.3|1.7|1|0.9|0.9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4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8|1.8|1.8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4|1.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9405</TotalTime>
  <Words>465</Words>
  <Application>Microsoft Office PowerPoint</Application>
  <PresentationFormat>Widescreen</PresentationFormat>
  <Paragraphs>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Century Gothic</vt:lpstr>
      <vt:lpstr>Office Theme</vt:lpstr>
      <vt:lpstr>Learn+Work</vt:lpstr>
      <vt:lpstr>Learn+Work</vt:lpstr>
      <vt:lpstr>The Learn + Work Model</vt:lpstr>
      <vt:lpstr>Direct 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 Directly  https://www.tudublin.ie/study/undergraduate/courses/computing-networking-technologies-tu655/  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+ Work</dc:title>
  <dc:creator>Keyes, Mark</dc:creator>
  <cp:lastModifiedBy>Stefan Weissenmayer</cp:lastModifiedBy>
  <cp:revision>106</cp:revision>
  <dcterms:created xsi:type="dcterms:W3CDTF">2017-10-25T09:04:07Z</dcterms:created>
  <dcterms:modified xsi:type="dcterms:W3CDTF">2023-03-30T09:16:07Z</dcterms:modified>
</cp:coreProperties>
</file>